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latypi Medium"/>
      <p:regular r:id="rId17"/>
    </p:embeddedFont>
    <p:embeddedFont>
      <p:font typeface="Platypi Medium"/>
      <p:regular r:id="rId18"/>
    </p:embeddedFont>
    <p:embeddedFont>
      <p:font typeface="Platypi Medium"/>
      <p:regular r:id="rId19"/>
    </p:embeddedFont>
    <p:embeddedFont>
      <p:font typeface="Platypi Medium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174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Customer Segmentation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75152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Shopping Behaviour Analysis in Istanbul Malls (2021–2023)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55492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Presented By: More Srushti, Jayesh Attarkar, Kashinath Wakude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020" y="1248013"/>
            <a:ext cx="12039600" cy="655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Summary of Key Insights &amp; Recommendations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4020" y="2322909"/>
            <a:ext cx="13162359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Our analysis reveals critical patterns in customer behaviour across Istanbul malls, providing actionable intelligence for business growth.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34020" y="2894409"/>
            <a:ext cx="6476286" cy="3179921"/>
          </a:xfrm>
          <a:prstGeom prst="roundRect">
            <a:avLst>
              <a:gd name="adj" fmla="val 989"/>
            </a:avLst>
          </a:prstGeom>
          <a:solidFill>
            <a:srgbClr val="F9F7F7"/>
          </a:solidFill>
          <a:ln/>
        </p:spPr>
      </p:sp>
      <p:sp>
        <p:nvSpPr>
          <p:cNvPr id="5" name="Text 3"/>
          <p:cNvSpPr/>
          <p:nvPr/>
        </p:nvSpPr>
        <p:spPr>
          <a:xfrm>
            <a:off x="943689" y="3104078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Insights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943689" y="3557468"/>
            <a:ext cx="6056948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Female shoppers and the 56–69 age group are top contributors.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943689" y="4302085"/>
            <a:ext cx="6056948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Clothing &amp; Food &amp; Beverage are leading product categories.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943689" y="4711065"/>
            <a:ext cx="6056948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Cash is the preferred payment method, followed by credit cards.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19975" y="2894409"/>
            <a:ext cx="6476405" cy="3179921"/>
          </a:xfrm>
          <a:prstGeom prst="roundRect">
            <a:avLst>
              <a:gd name="adj" fmla="val 989"/>
            </a:avLst>
          </a:prstGeom>
          <a:solidFill>
            <a:srgbClr val="F9F7F7"/>
          </a:solidFill>
          <a:ln/>
        </p:spPr>
      </p:sp>
      <p:sp>
        <p:nvSpPr>
          <p:cNvPr id="10" name="Text 8"/>
          <p:cNvSpPr/>
          <p:nvPr/>
        </p:nvSpPr>
        <p:spPr>
          <a:xfrm>
            <a:off x="7629644" y="3104078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Recommendations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7629644" y="3557468"/>
            <a:ext cx="6057067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Target high-value segments with personalised promotions.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629644" y="3966448"/>
            <a:ext cx="6057067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Optimise stock for top categories based on mall demand.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629644" y="4375428"/>
            <a:ext cx="6057067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Encourage credit card usage via loyalty programs.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629644" y="4784408"/>
            <a:ext cx="6057067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Leverage insights for personalised marketing campaigns.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629644" y="5193387"/>
            <a:ext cx="6057067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Continuously enhance Power BI dashboard for ongoing analysis.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34020" y="6310193"/>
            <a:ext cx="13162359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By implementing these recommendations, businesses can significantly improve customer satisfaction, streamline operations, and boost revenue across all Istanbul malls.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086" y="390525"/>
            <a:ext cx="6652736" cy="443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About the Dataset &amp; Project Objective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7086" y="1189196"/>
            <a:ext cx="1775222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Dataset Overview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497086" y="1552932"/>
            <a:ext cx="6644878" cy="45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Our dataset includes extensive customer shopping details from ten prominent Istanbul shopping malls, spanning from 2021 to 2023. It encompasses critical information such as: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97086" y="2135029"/>
            <a:ext cx="6644878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Customer Demographics: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Age and Gender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97086" y="2411849"/>
            <a:ext cx="6644878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Purchase Details: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Product Category, Quantity, and Price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97086" y="2688669"/>
            <a:ext cx="6644878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Transaction Specifics: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Payment Method, Transaction Date, and Shopping Mall Location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7496056" y="1189196"/>
            <a:ext cx="1775222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🎯</a:t>
            </a:r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 Project Objective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7496056" y="1568172"/>
            <a:ext cx="6644878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To analyse customer shopping patterns and segment them based on demographics, product preferences, and payment behaviour. This will generate actionable insights that support strategic decision-making, enabling targeted marketing and optimised operations.</a:t>
            </a:r>
            <a:endParaRPr lang="en-US" sz="11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6056" y="2409349"/>
            <a:ext cx="6644878" cy="66448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5475"/>
            <a:ext cx="104488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Dashboard Overview and Key Metrics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17564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4" name="Shape 2"/>
          <p:cNvSpPr/>
          <p:nvPr/>
        </p:nvSpPr>
        <p:spPr>
          <a:xfrm>
            <a:off x="2551688" y="210788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E2513"/>
          </a:solidFill>
          <a:ln/>
        </p:spPr>
      </p:sp>
      <p:sp>
        <p:nvSpPr>
          <p:cNvPr id="5" name="Text 3"/>
          <p:cNvSpPr/>
          <p:nvPr/>
        </p:nvSpPr>
        <p:spPr>
          <a:xfrm>
            <a:off x="2755761" y="227802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1051084" y="3015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Interactive Insights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51084" y="3505438"/>
            <a:ext cx="368177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This Power BI dashboard offers a deep dive into customer behaviour, analysing trends across Gender, Age Groups, Product Categories, Payment Methods, and Shopping Mall Locations.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417564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9" name="Shape 7"/>
          <p:cNvSpPr/>
          <p:nvPr/>
        </p:nvSpPr>
        <p:spPr>
          <a:xfrm>
            <a:off x="6974860" y="210788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E2513"/>
          </a:solidFill>
          <a:ln/>
        </p:spPr>
      </p:sp>
      <p:sp>
        <p:nvSpPr>
          <p:cNvPr id="10" name="Text 8"/>
          <p:cNvSpPr/>
          <p:nvPr/>
        </p:nvSpPr>
        <p:spPr>
          <a:xfrm>
            <a:off x="7178933" y="227802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5474256" y="3015020"/>
            <a:ext cx="29003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Visualisation Variety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474256" y="3505438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dashboard incorporates diverse visualisations including bar charts, column charts, donut charts, and dynamic slicers for seamless data exploration and filtering.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2417564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14" name="Shape 12"/>
          <p:cNvSpPr/>
          <p:nvPr/>
        </p:nvSpPr>
        <p:spPr>
          <a:xfrm>
            <a:off x="11398032" y="210788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E2513"/>
          </a:solidFill>
          <a:ln/>
        </p:spPr>
      </p:sp>
      <p:sp>
        <p:nvSpPr>
          <p:cNvPr id="15" name="Text 13"/>
          <p:cNvSpPr/>
          <p:nvPr/>
        </p:nvSpPr>
        <p:spPr>
          <a:xfrm>
            <a:off x="11602105" y="227802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9897427" y="3015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Metrics Tracked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97427" y="3505438"/>
            <a:ext cx="368177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We meticulously track critical metrics such as Total Products Sold, Total Revenue Generated, Transaction Counts, and Top Product Categories to provide a comprehensive view of performance.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655820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dashboard provides a robust framework for understanding and optimising customer engagement and sales strategies within Istanbul's mall ecosystem.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778" y="709732"/>
            <a:ext cx="8106608" cy="623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Gender-Based Shopping Analysis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698778" y="1832610"/>
            <a:ext cx="4968716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1: Shopping Distribution by Gender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698778" y="2344103"/>
            <a:ext cx="6372939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Observation: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Female customers recorded a slightly higher number of shopping transactions across all malls, indicating higher engagement.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698778" y="3162657"/>
            <a:ext cx="6372939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Interpretation: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Females tend to visit malls more frequently or are more inclined to make purchases, driving overall footfall and transaction volume.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566303" y="1832610"/>
            <a:ext cx="3965496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2: Products Sold by Gender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566303" y="2344103"/>
            <a:ext cx="6372939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Observation: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The total quantity of products sold to female customers exceeded that to male customers.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6303" y="3162657"/>
            <a:ext cx="6372939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Interpretation: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Female shoppers either purchase more items per visit or shop more often, significantly contributing to product movement.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698778" y="4625009"/>
            <a:ext cx="13232844" cy="32504"/>
          </a:xfrm>
          <a:prstGeom prst="rect">
            <a:avLst/>
          </a:prstGeom>
          <a:solidFill>
            <a:srgbClr val="504C49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98220" y="5181481"/>
            <a:ext cx="4730115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3: Revenue Generation by Gender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98220" y="5792867"/>
            <a:ext cx="12933402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Observation: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Female customers generated substantially higher total revenue compared to males. This was calculated as Revenue = Quantity × Price per transaction.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998220" y="6656308"/>
            <a:ext cx="12933402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Interpretation: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This suggests that females either purchase higher-value items or their larger purchase volumes result in greater sales value, making them a more lucrative segment.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698778" y="4882039"/>
            <a:ext cx="22860" cy="2637711"/>
          </a:xfrm>
          <a:prstGeom prst="rect">
            <a:avLst/>
          </a:prstGeom>
          <a:solidFill>
            <a:srgbClr val="3E2513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642" y="594479"/>
            <a:ext cx="7839432" cy="675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Age-Based Shopping Analysis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56642" y="2351008"/>
            <a:ext cx="4264343" cy="216098"/>
          </a:xfrm>
          <a:prstGeom prst="roundRect">
            <a:avLst>
              <a:gd name="adj" fmla="val 15008"/>
            </a:avLst>
          </a:prstGeom>
          <a:solidFill>
            <a:srgbClr val="F9F7F7"/>
          </a:solidFill>
          <a:ln/>
        </p:spPr>
      </p:sp>
      <p:sp>
        <p:nvSpPr>
          <p:cNvPr id="4" name="Text 2"/>
          <p:cNvSpPr/>
          <p:nvPr/>
        </p:nvSpPr>
        <p:spPr>
          <a:xfrm>
            <a:off x="972741" y="2783205"/>
            <a:ext cx="3832146" cy="675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5: Transaction Distribution by Age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972741" y="3588425"/>
            <a:ext cx="3832146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Observation: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The 56–69 age group showed the highest number of transactions, while 18–25 had the lowest.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972741" y="5101590"/>
            <a:ext cx="3832146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Interpretation: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Older customers, possibly with greater financial stability and leisure time, engage in shopping more frequently.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5183029" y="2026682"/>
            <a:ext cx="4264343" cy="216098"/>
          </a:xfrm>
          <a:prstGeom prst="roundRect">
            <a:avLst>
              <a:gd name="adj" fmla="val 15008"/>
            </a:avLst>
          </a:prstGeom>
          <a:solidFill>
            <a:srgbClr val="F9F7F7"/>
          </a:solidFill>
          <a:ln/>
        </p:spPr>
      </p:sp>
      <p:sp>
        <p:nvSpPr>
          <p:cNvPr id="8" name="Text 6"/>
          <p:cNvSpPr/>
          <p:nvPr/>
        </p:nvSpPr>
        <p:spPr>
          <a:xfrm>
            <a:off x="5399127" y="2458879"/>
            <a:ext cx="3832146" cy="675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6: Product Quantity by Age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5399127" y="3264098"/>
            <a:ext cx="3832146" cy="1037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Observation: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The 56–69 age group also purchased the most products, while 18–25 bought the least.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399127" y="4431387"/>
            <a:ext cx="3832146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Interpretation: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Older shoppers tend to make bulk or more frequent purchases, possibly catering to family needs or differing lifestyle choices.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9609415" y="1702475"/>
            <a:ext cx="4264343" cy="216098"/>
          </a:xfrm>
          <a:prstGeom prst="roundRect">
            <a:avLst>
              <a:gd name="adj" fmla="val 15008"/>
            </a:avLst>
          </a:prstGeom>
          <a:solidFill>
            <a:srgbClr val="F9F7F7"/>
          </a:solidFill>
          <a:ln/>
        </p:spPr>
      </p:sp>
      <p:sp>
        <p:nvSpPr>
          <p:cNvPr id="12" name="Text 10"/>
          <p:cNvSpPr/>
          <p:nvPr/>
        </p:nvSpPr>
        <p:spPr>
          <a:xfrm>
            <a:off x="9825514" y="2134672"/>
            <a:ext cx="3832146" cy="675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7: Revenue Generated by Age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9825514" y="2939891"/>
            <a:ext cx="3832146" cy="1037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Observation: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The 56–69 age group generated the highest revenue, with 18–25 contributing the least.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9825514" y="4107180"/>
            <a:ext cx="3832146" cy="1729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Interpretation: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Older customers are not only shopping more but also spending significantly, positioning them as the most valuable segment for business impact.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6642" y="6944320"/>
            <a:ext cx="13117116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These insights highlight the importance of tailoring marketing and product offerings to cater to the distinct behaviours and purchasing power of different age demographics.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4513"/>
            <a:ext cx="124656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Product Category Preferences: A Deeper Dive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0267"/>
            <a:ext cx="56778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4: Purchase Categories Distribution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2141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Overall: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Clothing and Food &amp; Beverage were the most purchased categories.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5129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Gender-wise: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Females preferred clothing and cosmetics; males leaned towards electronics and home appliances.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811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Location-wise: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Preferences varied by mall, suggesting demographic and store-specific influences.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140267"/>
            <a:ext cx="57348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8: Age &amp; Payment Method Influence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272141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Younger Customers (18–27):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Preferred clothing and food &amp; beverage.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526512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Older Customers (56–69):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Also favoured clothing and food &amp; beverage, showing consistent preferences across age extremes.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9451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Credit Card Users: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Spent more on clothing and food &amp; beverage.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4996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Cash: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Most common payment method across segments.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94181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Debit Cards: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Least used across all groups.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6391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These findings are crucial for inventory planning, targeted advertising, and optimising payment partnerships to align with customer behaviour.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9194"/>
            <a:ext cx="72669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Payment Method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44948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9: Payment Method Relation with Other Columns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8042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Across Age Groups (18–55):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Cash is the most commonly used, with debit card usage being minimal. Credit cards are secondary to cash.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48426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Interpretation: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Customers consistently prefer cash, possibly due to spending habits, ease of use, or a preference for tangible transactions. Debit card usage remains remarkably low.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444948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Task 10: Overall Payment Method Distribution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38042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Overall: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Cash is the most frequent payment method, followed by credit cards, with debit cards being the least used.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54842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Visualisation: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A donut chart vividly represents these shares, emphasising cash's dominance. This highlights a clear trend across all demographics.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33448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Businesses could benefit from offering cash-based promotions while ensuring flexible credit options remain available to cater to varied customer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5612"/>
            <a:ext cx="111297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Leveraging Slicers for Dynamic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613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Purpose of Slicers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42511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Slicers empower users to dynamically filter data, enabling more meaningful pattern analysis and supporting detailed comparative studies. They enhance dashboard interactivity and customisation.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361367"/>
            <a:ext cx="35971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Slicers Used in Dashboard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294251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Gender: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Filter charts by Male or Female to compare behavioural trends.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4761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Age Group: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Analyse shopping patterns across specific age ranges (e.g., 18–25, 26–35, etc.).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55271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Shopping Mall: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Examine customer activity and preferences specific to each mall location.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35781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Payment Method: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Observe how product and spending trends vary by cash, credit, or debit card.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41806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These slicers significantly enhance the dashboard's utility, making it a powerful tool for uncovering hidden patterns and gaining deeper insights into customer attributes.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5938"/>
            <a:ext cx="93499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Findings from the Dashboard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8345"/>
            <a:ext cx="4196358" cy="2456617"/>
          </a:xfrm>
          <a:prstGeom prst="roundRect">
            <a:avLst>
              <a:gd name="adj" fmla="val 5956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1998345"/>
            <a:ext cx="121920" cy="2456617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2556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Gender Insights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274605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Female customers drive higher purchases and revenue, showing strong preferences for clothing and cosmetics.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1998345"/>
            <a:ext cx="4196358" cy="2456617"/>
          </a:xfrm>
          <a:prstGeom prst="roundRect">
            <a:avLst>
              <a:gd name="adj" fmla="val 5956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1998345"/>
            <a:ext cx="121920" cy="2456617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22556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Age Group Trends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2746058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56–69 age group is the most active and highest spending, while 18–25 is the least engaged.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1998345"/>
            <a:ext cx="4196358" cy="2456617"/>
          </a:xfrm>
          <a:prstGeom prst="roundRect">
            <a:avLst>
              <a:gd name="adj" fmla="val 5956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1998345"/>
            <a:ext cx="121920" cy="2456617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22556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Product Preferences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274605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Clothing and food &amp; beverage are top categories across most segments, with preferences varying slightly by age and gender.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681776"/>
            <a:ext cx="6407944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3310" y="4681776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17" name="Text 15"/>
          <p:cNvSpPr/>
          <p:nvPr/>
        </p:nvSpPr>
        <p:spPr>
          <a:xfrm>
            <a:off x="1142524" y="49390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Payment Behaviour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5429488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Cash is the most common payment method, followed by credit cards; debit card usage is minimal.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8548" y="4681776"/>
            <a:ext cx="6407944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398067" y="4681776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21" name="Text 19"/>
          <p:cNvSpPr/>
          <p:nvPr/>
        </p:nvSpPr>
        <p:spPr>
          <a:xfrm>
            <a:off x="7777282" y="49390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Mall Influence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777282" y="5429488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Product trends and revenue contribution vary by mall, suggesting localised demographic-based strategies.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93790" y="666773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Older customers and female shoppers emerge as the most valuable segments, necessitating targeted stocking, promotions, and payment offers.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2025-07-15T14:13:24Z</dcterms:created>
  <dcterms:modified xsi:type="dcterms:W3CDTF">2025-07-15T14:13:24Z</dcterms:modified>
</cp:coreProperties>
</file>